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1782" r:id="rId5"/>
    <p:sldId id="1724" r:id="rId6"/>
    <p:sldId id="1783" r:id="rId7"/>
    <p:sldId id="1997" r:id="rId8"/>
    <p:sldId id="2283" r:id="rId9"/>
    <p:sldId id="2250" r:id="rId10"/>
    <p:sldId id="2242" r:id="rId11"/>
    <p:sldId id="2243" r:id="rId12"/>
    <p:sldId id="2244" r:id="rId13"/>
    <p:sldId id="2245" r:id="rId14"/>
    <p:sldId id="2284" r:id="rId15"/>
    <p:sldId id="2285" r:id="rId16"/>
    <p:sldId id="2286" r:id="rId17"/>
    <p:sldId id="2287" r:id="rId18"/>
    <p:sldId id="2288" r:id="rId19"/>
    <p:sldId id="2289" r:id="rId20"/>
    <p:sldId id="2290" r:id="rId21"/>
    <p:sldId id="2291" r:id="rId22"/>
    <p:sldId id="2292" r:id="rId23"/>
    <p:sldId id="2294" r:id="rId24"/>
    <p:sldId id="2293" r:id="rId25"/>
    <p:sldId id="2295" r:id="rId26"/>
    <p:sldId id="2296" r:id="rId27"/>
    <p:sldId id="2297" r:id="rId28"/>
    <p:sldId id="2298" r:id="rId29"/>
    <p:sldId id="2299" r:id="rId30"/>
    <p:sldId id="2300" r:id="rId31"/>
    <p:sldId id="2301" r:id="rId32"/>
    <p:sldId id="2302" r:id="rId33"/>
    <p:sldId id="2303" r:id="rId34"/>
    <p:sldId id="2304" r:id="rId35"/>
    <p:sldId id="2305" r:id="rId36"/>
    <p:sldId id="2306" r:id="rId37"/>
    <p:sldId id="2307" r:id="rId38"/>
    <p:sldId id="1792" r:id="rId39"/>
    <p:sldId id="1793" r:id="rId40"/>
    <p:sldId id="2170" r:id="rId41"/>
    <p:sldId id="2309" r:id="rId42"/>
    <p:sldId id="2310" r:id="rId43"/>
    <p:sldId id="2308" r:id="rId44"/>
    <p:sldId id="2251" r:id="rId45"/>
    <p:sldId id="1786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AB7"/>
    <a:srgbClr val="DCF1EC"/>
    <a:srgbClr val="F1F9F7"/>
    <a:srgbClr val="EAF6F3"/>
    <a:srgbClr val="F0F0F0"/>
    <a:srgbClr val="C6E6BD"/>
    <a:srgbClr val="B2E7E7"/>
    <a:srgbClr val="50CFDA"/>
    <a:srgbClr val="5CAFFF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50D5B-10EA-48CC-948A-6AC007185C89}" v="1" dt="2024-02-04T04:45:16.29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0" d="100"/>
          <a:sy n="80" d="100"/>
        </p:scale>
        <p:origin x="122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E7450D5B-10EA-48CC-948A-6AC007185C89}"/>
    <pc:docChg chg="modSld">
      <pc:chgData name="Yoel Kortick" userId="167978f5-7f40-4909-85d5-d4149554ad4e" providerId="ADAL" clId="{E7450D5B-10EA-48CC-948A-6AC007185C89}" dt="2024-02-04T04:47:15.211" v="15" actId="20577"/>
      <pc:docMkLst>
        <pc:docMk/>
      </pc:docMkLst>
      <pc:sldChg chg="modSp mod">
        <pc:chgData name="Yoel Kortick" userId="167978f5-7f40-4909-85d5-d4149554ad4e" providerId="ADAL" clId="{E7450D5B-10EA-48CC-948A-6AC007185C89}" dt="2024-02-04T04:42:51.611" v="1" actId="20577"/>
        <pc:sldMkLst>
          <pc:docMk/>
          <pc:sldMk cId="3267142644" sldId="1724"/>
        </pc:sldMkLst>
        <pc:spChg chg="mod">
          <ac:chgData name="Yoel Kortick" userId="167978f5-7f40-4909-85d5-d4149554ad4e" providerId="ADAL" clId="{E7450D5B-10EA-48CC-948A-6AC007185C89}" dt="2024-02-04T04:42:51.611" v="1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1338412796" sldId="2242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1338412796" sldId="2242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E7450D5B-10EA-48CC-948A-6AC007185C89}" dt="2024-02-04T04:44:37.458" v="8" actId="20577"/>
        <pc:sldMkLst>
          <pc:docMk/>
          <pc:sldMk cId="1656377076" sldId="2283"/>
        </pc:sldMkLst>
        <pc:spChg chg="mod">
          <ac:chgData name="Yoel Kortick" userId="167978f5-7f40-4909-85d5-d4149554ad4e" providerId="ADAL" clId="{E7450D5B-10EA-48CC-948A-6AC007185C89}" dt="2024-02-04T04:44:37.458" v="8" actId="20577"/>
          <ac:spMkLst>
            <pc:docMk/>
            <pc:sldMk cId="1656377076" sldId="228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230430027" sldId="2285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230430027" sldId="228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2461688944" sldId="2290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2461688944" sldId="229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3871513179" sldId="2296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3871513179" sldId="229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1429180793" sldId="2301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1429180793" sldId="230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E7450D5B-10EA-48CC-948A-6AC007185C89}" dt="2024-02-04T04:47:06.070" v="13" actId="14100"/>
        <pc:sldMkLst>
          <pc:docMk/>
          <pc:sldMk cId="1027603278" sldId="2303"/>
        </pc:sldMkLst>
        <pc:spChg chg="mod">
          <ac:chgData name="Yoel Kortick" userId="167978f5-7f40-4909-85d5-d4149554ad4e" providerId="ADAL" clId="{E7450D5B-10EA-48CC-948A-6AC007185C89}" dt="2024-02-04T04:47:02.035" v="12" actId="1036"/>
          <ac:spMkLst>
            <pc:docMk/>
            <pc:sldMk cId="1027603278" sldId="2303"/>
            <ac:spMk id="6" creationId="{1D83E197-1EE5-E20E-8098-E30E38269BE4}"/>
          </ac:spMkLst>
        </pc:spChg>
        <pc:spChg chg="mod">
          <ac:chgData name="Yoel Kortick" userId="167978f5-7f40-4909-85d5-d4149554ad4e" providerId="ADAL" clId="{E7450D5B-10EA-48CC-948A-6AC007185C89}" dt="2024-02-04T04:47:06.070" v="13" actId="14100"/>
          <ac:spMkLst>
            <pc:docMk/>
            <pc:sldMk cId="1027603278" sldId="2303"/>
            <ac:spMk id="8" creationId="{C17E6E8E-1BE4-2EAA-DAB9-563D559CADE5}"/>
          </ac:spMkLst>
        </pc:spChg>
        <pc:spChg chg="mod">
          <ac:chgData name="Yoel Kortick" userId="167978f5-7f40-4909-85d5-d4149554ad4e" providerId="ADAL" clId="{E7450D5B-10EA-48CC-948A-6AC007185C89}" dt="2024-02-04T04:47:02.035" v="12" actId="1036"/>
          <ac:spMkLst>
            <pc:docMk/>
            <pc:sldMk cId="1027603278" sldId="2303"/>
            <ac:spMk id="10" creationId="{CF58ACDE-EBBC-E210-EABA-E8CB581D0D74}"/>
          </ac:spMkLst>
        </pc:spChg>
        <pc:picChg chg="mod">
          <ac:chgData name="Yoel Kortick" userId="167978f5-7f40-4909-85d5-d4149554ad4e" providerId="ADAL" clId="{E7450D5B-10EA-48CC-948A-6AC007185C89}" dt="2024-02-04T04:47:02.035" v="12" actId="1036"/>
          <ac:picMkLst>
            <pc:docMk/>
            <pc:sldMk cId="1027603278" sldId="2303"/>
            <ac:picMk id="7" creationId="{FE4DAE83-7F99-6F1D-B48D-EDDC8B0D07D8}"/>
          </ac:picMkLst>
        </pc:picChg>
        <pc:cxnChg chg="mod">
          <ac:chgData name="Yoel Kortick" userId="167978f5-7f40-4909-85d5-d4149554ad4e" providerId="ADAL" clId="{E7450D5B-10EA-48CC-948A-6AC007185C89}" dt="2024-02-04T04:47:02.035" v="12" actId="1036"/>
          <ac:cxnSpMkLst>
            <pc:docMk/>
            <pc:sldMk cId="1027603278" sldId="2303"/>
            <ac:cxnSpMk id="12" creationId="{185AFDF9-6E58-22C3-751D-F16121A86416}"/>
          </ac:cxnSpMkLst>
        </pc:cxnChg>
      </pc:sldChg>
      <pc:sldChg chg="modSp mod">
        <pc:chgData name="Yoel Kortick" userId="167978f5-7f40-4909-85d5-d4149554ad4e" providerId="ADAL" clId="{E7450D5B-10EA-48CC-948A-6AC007185C89}" dt="2024-02-04T04:47:15.211" v="15" actId="20577"/>
        <pc:sldMkLst>
          <pc:docMk/>
          <pc:sldMk cId="136104445" sldId="2304"/>
        </pc:sldMkLst>
        <pc:spChg chg="mod">
          <ac:chgData name="Yoel Kortick" userId="167978f5-7f40-4909-85d5-d4149554ad4e" providerId="ADAL" clId="{E7450D5B-10EA-48CC-948A-6AC007185C89}" dt="2024-02-04T04:47:15.211" v="15" actId="20577"/>
          <ac:spMkLst>
            <pc:docMk/>
            <pc:sldMk cId="136104445" sldId="2304"/>
            <ac:spMk id="8" creationId="{C17E6E8E-1BE4-2EAA-DAB9-563D559CADE5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3490204172" sldId="2309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3490204172" sldId="230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2869196011" sldId="2310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2869196011" sldId="2310"/>
            <ac:spMk id="4" creationId="{2490F34D-A7E2-4EA9-8B1A-78371A1F1C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7204644" cy="1305174"/>
          </a:xfrm>
        </p:spPr>
        <p:txBody>
          <a:bodyPr/>
          <a:lstStyle/>
          <a:p>
            <a:r>
              <a:rPr lang="en-US" sz="2800" dirty="0"/>
              <a:t>How to define a fulfillment unit rule for a specific time period loan with an Overdue Fine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A21B9F-653D-07BA-27A9-EDF78AB6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048"/>
            <a:ext cx="9144000" cy="1518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1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have done step 1 and defined an "advanced policy configuration" of type "Due Date" called "1 minute loan"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3D0B-48D1-450C-6BBE-87C719284297}"/>
              </a:ext>
            </a:extLst>
          </p:cNvPr>
          <p:cNvSpPr/>
          <p:nvPr/>
        </p:nvSpPr>
        <p:spPr>
          <a:xfrm>
            <a:off x="2483768" y="3075806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323528" y="3075806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2</a:t>
            </a:r>
          </a:p>
        </p:txBody>
      </p:sp>
    </p:spTree>
    <p:extLst>
      <p:ext uri="{BB962C8B-B14F-4D97-AF65-F5344CB8AC3E}">
        <p14:creationId xmlns:p14="http://schemas.microsoft.com/office/powerpoint/2010/main" val="294749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Step 2: Define an "advanced policy configuration" of type "Overdue Fine" called "1 minute Overdue Fine all minutes"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is done at "Configuration &gt; Fulfillment &gt; Physical Fulfillment &gt; Advanced Policy Configuration &gt; Add Fulfillment Policy &gt; Choose Type 'Overdue Fine' &gt; Click 'Next'".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receive the "Policy Details" page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23043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68DB0B-5700-63EE-5D12-83AE2DA2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47750"/>
            <a:ext cx="7772400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D644-AE8C-805A-FFDF-36889D351548}"/>
              </a:ext>
            </a:extLst>
          </p:cNvPr>
          <p:cNvSpPr/>
          <p:nvPr/>
        </p:nvSpPr>
        <p:spPr>
          <a:xfrm>
            <a:off x="2005616" y="1771249"/>
            <a:ext cx="1846304" cy="281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051B9-399C-F4EA-B72A-5388BB50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69" y="1347614"/>
            <a:ext cx="5897661" cy="2865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2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will fill in the Policy Details as follows: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792C-197B-F336-B834-AD425C6C40BE}"/>
              </a:ext>
            </a:extLst>
          </p:cNvPr>
          <p:cNvSpPr txBox="1"/>
          <p:nvPr/>
        </p:nvSpPr>
        <p:spPr>
          <a:xfrm>
            <a:off x="4788024" y="4011910"/>
            <a:ext cx="345638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have defined a Value of "1.0" (units of currency) with a Unit of Measurement (from a predefined pull-down box) of "All Minutes"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3E197-1EE5-E20E-8098-E30E38269BE4}"/>
              </a:ext>
            </a:extLst>
          </p:cNvPr>
          <p:cNvSpPr/>
          <p:nvPr/>
        </p:nvSpPr>
        <p:spPr>
          <a:xfrm>
            <a:off x="2028668" y="2954842"/>
            <a:ext cx="2664296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3F129-F2E2-68CB-CD5B-F4AFEAC6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0773"/>
            <a:ext cx="9144000" cy="1521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2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have done step 2 and defined an "advanced policy configuration" of type "Overdue Fine" called "1 minute Overdue Fine all minutes"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3D0B-48D1-450C-6BBE-87C719284297}"/>
              </a:ext>
            </a:extLst>
          </p:cNvPr>
          <p:cNvSpPr/>
          <p:nvPr/>
        </p:nvSpPr>
        <p:spPr>
          <a:xfrm>
            <a:off x="2604732" y="3029702"/>
            <a:ext cx="14632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346580" y="3029702"/>
            <a:ext cx="66629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3</a:t>
            </a:r>
          </a:p>
        </p:txBody>
      </p:sp>
    </p:spTree>
    <p:extLst>
      <p:ext uri="{BB962C8B-B14F-4D97-AF65-F5344CB8AC3E}">
        <p14:creationId xmlns:p14="http://schemas.microsoft.com/office/powerpoint/2010/main" val="257124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Step 3: Make a Terms of Use of type "Loan" called "1 minute loan with fine on all minutes".  It will use "advanced policy configurations" made above of type "Due Date" and "Overdue Fine"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is done at "Configuration &gt; Fulfillment &gt; Physical Fulfillment &gt; Terms of Use and Policies &gt; Add a Terms Of Use &gt; Choose Terms of Use type 'Loan' &gt; Click 'Next'".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receive the "Terms of Use Management" page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246168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7F7C7-9A05-7D53-071F-B5B5BF2E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156"/>
            <a:ext cx="9144000" cy="2935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D644-AE8C-805A-FFDF-36889D351548}"/>
              </a:ext>
            </a:extLst>
          </p:cNvPr>
          <p:cNvSpPr/>
          <p:nvPr/>
        </p:nvSpPr>
        <p:spPr>
          <a:xfrm>
            <a:off x="107504" y="1177694"/>
            <a:ext cx="1846304" cy="281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will fill in the Terms of Use Details as follows: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AA0F5D-B8AD-E025-190E-14A61765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171"/>
            <a:ext cx="9144000" cy="14811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003D821-A88B-4FB3-4C62-B14F9E1E2D9F}"/>
              </a:ext>
            </a:extLst>
          </p:cNvPr>
          <p:cNvSpPr/>
          <p:nvPr/>
        </p:nvSpPr>
        <p:spPr>
          <a:xfrm>
            <a:off x="179512" y="2211710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0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15" y="436492"/>
            <a:ext cx="5814285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Introduction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1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2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3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4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5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Test the Fulfillment Unit rule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6D6A46-9036-42ED-FC13-5899F2A7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630"/>
            <a:ext cx="9144000" cy="19766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4128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will fill in the Terms of Use Policies as follows: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792C-197B-F336-B834-AD425C6C40BE}"/>
              </a:ext>
            </a:extLst>
          </p:cNvPr>
          <p:cNvSpPr txBox="1"/>
          <p:nvPr/>
        </p:nvSpPr>
        <p:spPr>
          <a:xfrm>
            <a:off x="6732240" y="1563378"/>
            <a:ext cx="142241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Item is Loanable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00ED20-4995-940A-7223-59790C2A8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5560"/>
            <a:ext cx="9144000" cy="380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88A78C-64A1-EFA7-DDAC-F83ADEDD4E87}"/>
              </a:ext>
            </a:extLst>
          </p:cNvPr>
          <p:cNvSpPr txBox="1"/>
          <p:nvPr/>
        </p:nvSpPr>
        <p:spPr>
          <a:xfrm>
            <a:off x="2213484" y="1635646"/>
            <a:ext cx="264654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the "advanced policy configuration" of type "Due Date" which we created in step 1.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B329D7-B05A-55C0-7B73-8848BF9FCD81}"/>
              </a:ext>
            </a:extLst>
          </p:cNvPr>
          <p:cNvCxnSpPr>
            <a:cxnSpLocks/>
          </p:cNvCxnSpPr>
          <p:nvPr/>
        </p:nvCxnSpPr>
        <p:spPr>
          <a:xfrm>
            <a:off x="4348292" y="3309842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55E525-E99B-56AC-7741-EC0ADF732D17}"/>
              </a:ext>
            </a:extLst>
          </p:cNvPr>
          <p:cNvCxnSpPr>
            <a:cxnSpLocks/>
          </p:cNvCxnSpPr>
          <p:nvPr/>
        </p:nvCxnSpPr>
        <p:spPr>
          <a:xfrm>
            <a:off x="4345440" y="2374310"/>
            <a:ext cx="0" cy="943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AF2C3C-9AC3-2730-5A1E-5A64127F49FD}"/>
              </a:ext>
            </a:extLst>
          </p:cNvPr>
          <p:cNvCxnSpPr>
            <a:cxnSpLocks/>
          </p:cNvCxnSpPr>
          <p:nvPr/>
        </p:nvCxnSpPr>
        <p:spPr>
          <a:xfrm flipH="1">
            <a:off x="6250992" y="2621491"/>
            <a:ext cx="8684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A0681D-CC33-6470-66E6-8B14533F40D9}"/>
              </a:ext>
            </a:extLst>
          </p:cNvPr>
          <p:cNvCxnSpPr>
            <a:cxnSpLocks/>
          </p:cNvCxnSpPr>
          <p:nvPr/>
        </p:nvCxnSpPr>
        <p:spPr>
          <a:xfrm>
            <a:off x="7141236" y="1871155"/>
            <a:ext cx="0" cy="74612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4E3D58A-7D07-59F2-C127-A774BE1BCF29}"/>
              </a:ext>
            </a:extLst>
          </p:cNvPr>
          <p:cNvSpPr txBox="1"/>
          <p:nvPr/>
        </p:nvSpPr>
        <p:spPr>
          <a:xfrm>
            <a:off x="1709427" y="4342250"/>
            <a:ext cx="37986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the "advanced policy configuration" of type "Overdue Fine" which we created in step 2.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1D044D-8560-6125-CD9D-EA16EE4446F5}"/>
              </a:ext>
            </a:extLst>
          </p:cNvPr>
          <p:cNvCxnSpPr>
            <a:cxnSpLocks/>
          </p:cNvCxnSpPr>
          <p:nvPr/>
        </p:nvCxnSpPr>
        <p:spPr>
          <a:xfrm>
            <a:off x="4500692" y="400422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7837B1-49BB-F642-7BC2-E11797313E4D}"/>
              </a:ext>
            </a:extLst>
          </p:cNvPr>
          <p:cNvCxnSpPr>
            <a:cxnSpLocks/>
          </p:cNvCxnSpPr>
          <p:nvPr/>
        </p:nvCxnSpPr>
        <p:spPr>
          <a:xfrm>
            <a:off x="4497840" y="4004226"/>
            <a:ext cx="0" cy="3110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B24F4AE-BE25-2548-1C66-7260AC33B965}"/>
              </a:ext>
            </a:extLst>
          </p:cNvPr>
          <p:cNvSpPr/>
          <p:nvPr/>
        </p:nvSpPr>
        <p:spPr>
          <a:xfrm>
            <a:off x="48956" y="1514681"/>
            <a:ext cx="1210676" cy="356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4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E08E89-67AF-0EE7-14C9-0D3A6DF3B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208"/>
            <a:ext cx="9144000" cy="1445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have done step 3 and defined a Terms of Use of type "Loan" called "1 minute loan with fine on all minutes".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3D0B-48D1-450C-6BBE-87C719284297}"/>
              </a:ext>
            </a:extLst>
          </p:cNvPr>
          <p:cNvSpPr/>
          <p:nvPr/>
        </p:nvSpPr>
        <p:spPr>
          <a:xfrm>
            <a:off x="2457864" y="3029702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346580" y="3029702"/>
            <a:ext cx="156112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4</a:t>
            </a:r>
          </a:p>
        </p:txBody>
      </p:sp>
    </p:spTree>
    <p:extLst>
      <p:ext uri="{BB962C8B-B14F-4D97-AF65-F5344CB8AC3E}">
        <p14:creationId xmlns:p14="http://schemas.microsoft.com/office/powerpoint/2010/main" val="234438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Step 4: Create an Item Policy called "1 Minute Loan With Overdue Fine"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is done at "Configuration &gt; Fulfillment &gt; Physical Fulfillment &gt; Item Policy &gt; click 'Add Row'".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receive the "Add Row" box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3871513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6FE65-D90C-80CB-032F-AAC591D2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819150"/>
            <a:ext cx="3086100" cy="350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1D2A8E-1B7F-DC87-490D-CEA5DA3FE156}"/>
              </a:ext>
            </a:extLst>
          </p:cNvPr>
          <p:cNvSpPr/>
          <p:nvPr/>
        </p:nvSpPr>
        <p:spPr>
          <a:xfrm>
            <a:off x="4932040" y="964522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2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4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will fill in as follows: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3301D-0E17-99D6-6BCC-1344F489C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225649"/>
            <a:ext cx="3038475" cy="3362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8C02B1-D89C-1251-475A-B29C9F726476}"/>
              </a:ext>
            </a:extLst>
          </p:cNvPr>
          <p:cNvSpPr/>
          <p:nvPr/>
        </p:nvSpPr>
        <p:spPr>
          <a:xfrm>
            <a:off x="4908988" y="4148242"/>
            <a:ext cx="86409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FF79C8-4880-BA1E-4DAA-AAAF4662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695"/>
            <a:ext cx="9144000" cy="19295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4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have done step 4 and defined an "Item Policy" called "1 Minute Loan With Overdue Fine"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3D0B-48D1-450C-6BBE-87C719284297}"/>
              </a:ext>
            </a:extLst>
          </p:cNvPr>
          <p:cNvSpPr/>
          <p:nvPr/>
        </p:nvSpPr>
        <p:spPr>
          <a:xfrm>
            <a:off x="2339752" y="3283274"/>
            <a:ext cx="1584176" cy="269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4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5</a:t>
            </a:r>
          </a:p>
        </p:txBody>
      </p:sp>
    </p:spTree>
    <p:extLst>
      <p:ext uri="{BB962C8B-B14F-4D97-AF65-F5344CB8AC3E}">
        <p14:creationId xmlns:p14="http://schemas.microsoft.com/office/powerpoint/2010/main" val="2684976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Step 5: Make a fulfillment unit rule which uses the above terms of use "1 minute loan with fine on all minutes"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is done at "Configuration &gt; Fulfillment &gt; Physical Fulfillment &gt; Fulfillment Units &gt; Edit the relevant Fulfillment Unit (which contains the locations of items to which the rule will apply) &gt; switch to tab 'Fulfillment Unit Rules' &gt; select Rule Type "Loan" &gt; click 'Add Rule'".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receive the "Fulfillment Unit Rules Editor" page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142918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C77714-E94B-2AD9-7FC3-8AEC43F1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981"/>
            <a:ext cx="9144000" cy="3507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4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4DAE83-7F99-6F1D-B48D-EDDC8B0D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768337"/>
            <a:ext cx="7650596" cy="29636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967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will call the rule "1 Minute Loan With Overdue Fine"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will give it the same description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3E197-1EE5-E20E-8098-E30E38269BE4}"/>
              </a:ext>
            </a:extLst>
          </p:cNvPr>
          <p:cNvSpPr/>
          <p:nvPr/>
        </p:nvSpPr>
        <p:spPr>
          <a:xfrm>
            <a:off x="1308588" y="2311908"/>
            <a:ext cx="1944216" cy="468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8ACDE-EBBC-E210-EABA-E8CB581D0D74}"/>
              </a:ext>
            </a:extLst>
          </p:cNvPr>
          <p:cNvSpPr txBox="1"/>
          <p:nvPr/>
        </p:nvSpPr>
        <p:spPr>
          <a:xfrm>
            <a:off x="5580112" y="3844712"/>
            <a:ext cx="14401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Now we will click "Add Parameter"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5AFDF9-6E58-22C3-751D-F16121A86416}"/>
              </a:ext>
            </a:extLst>
          </p:cNvPr>
          <p:cNvCxnSpPr/>
          <p:nvPr/>
        </p:nvCxnSpPr>
        <p:spPr>
          <a:xfrm flipV="1">
            <a:off x="7020272" y="3628688"/>
            <a:ext cx="43204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03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724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After clicking "Add parameter" we define the conditions for the rule.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will state:</a:t>
            </a:r>
            <a:br>
              <a:rPr lang="en-US" sz="1800" dirty="0"/>
            </a:br>
            <a:r>
              <a:rPr lang="en-US" sz="1800" dirty="0"/>
              <a:t>If </a:t>
            </a:r>
            <a:br>
              <a:rPr lang="en-US" sz="1800" dirty="0"/>
            </a:br>
            <a:r>
              <a:rPr lang="en-US" sz="1800" dirty="0"/>
              <a:t>	the item policy = "1 Minute Loan With Overdue Fine"</a:t>
            </a:r>
            <a:br>
              <a:rPr lang="en-US" sz="1800" dirty="0"/>
            </a:br>
            <a:r>
              <a:rPr lang="en-US" sz="1800" dirty="0"/>
              <a:t>then</a:t>
            </a:r>
            <a:br>
              <a:rPr lang="en-US" sz="1800" dirty="0"/>
            </a:br>
            <a:r>
              <a:rPr lang="en-US" sz="1800" dirty="0"/>
              <a:t>	use Terms of Use "1 minute loan with fine on all minutes"</a:t>
            </a:r>
          </a:p>
        </p:txBody>
      </p:sp>
    </p:spTree>
    <p:extLst>
      <p:ext uri="{BB962C8B-B14F-4D97-AF65-F5344CB8AC3E}">
        <p14:creationId xmlns:p14="http://schemas.microsoft.com/office/powerpoint/2010/main" val="136104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F17A4-D726-6BCB-9926-955DCD4A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429866"/>
            <a:ext cx="5972175" cy="3086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After clicking "Add parameter":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5547859" y="3937049"/>
            <a:ext cx="1234672" cy="4348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52505-2256-1ADE-EE36-344E720D4B3B}"/>
              </a:ext>
            </a:extLst>
          </p:cNvPr>
          <p:cNvSpPr txBox="1"/>
          <p:nvPr/>
        </p:nvSpPr>
        <p:spPr>
          <a:xfrm>
            <a:off x="3779912" y="1923678"/>
            <a:ext cx="259228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could have used many other parameters here such as item location or patron user group</a:t>
            </a:r>
          </a:p>
        </p:txBody>
      </p:sp>
    </p:spTree>
    <p:extLst>
      <p:ext uri="{BB962C8B-B14F-4D97-AF65-F5344CB8AC3E}">
        <p14:creationId xmlns:p14="http://schemas.microsoft.com/office/powerpoint/2010/main" val="321219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0D7FAE-C472-4352-38FA-15BD9BCA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014"/>
            <a:ext cx="9144000" cy="1851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Now we choose the Terms of Use which we previously made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539552" y="3144962"/>
            <a:ext cx="2592288" cy="3525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7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60BCF-C4CA-6416-B0A3-01DB45828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312"/>
            <a:ext cx="9144000" cy="3587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003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Here is the 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D7EFD-9BAD-C218-B4DD-817B3B702B59}"/>
              </a:ext>
            </a:extLst>
          </p:cNvPr>
          <p:cNvSpPr txBox="1"/>
          <p:nvPr/>
        </p:nvSpPr>
        <p:spPr>
          <a:xfrm>
            <a:off x="3995936" y="1059582"/>
            <a:ext cx="302433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the condition in the "Input Parameters" exists, then use the Terms of Use on the "Output Parameters"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706A27-26E9-3BC0-9197-07C11DB132C2}"/>
              </a:ext>
            </a:extLst>
          </p:cNvPr>
          <p:cNvSpPr/>
          <p:nvPr/>
        </p:nvSpPr>
        <p:spPr>
          <a:xfrm>
            <a:off x="72008" y="2931790"/>
            <a:ext cx="9716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DBC2F-A0CB-00E7-4FA0-85415A194874}"/>
              </a:ext>
            </a:extLst>
          </p:cNvPr>
          <p:cNvSpPr/>
          <p:nvPr/>
        </p:nvSpPr>
        <p:spPr>
          <a:xfrm>
            <a:off x="46104" y="4130022"/>
            <a:ext cx="1043608" cy="288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6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213879" cy="1240583"/>
          </a:xfrm>
        </p:spPr>
        <p:txBody>
          <a:bodyPr/>
          <a:lstStyle/>
          <a:p>
            <a:r>
              <a:rPr lang="en-US" dirty="0"/>
              <a:t>Test the Fulfillment Unit rule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Autofit/>
          </a:bodyPr>
          <a:lstStyle/>
          <a:p>
            <a:r>
              <a:rPr lang="en-US" sz="1800" dirty="0"/>
              <a:t>Barcode AU65416 is in the Main Library General Location, which is part of the Fulfillment Unit in which we made the Loan rule.</a:t>
            </a:r>
          </a:p>
          <a:p>
            <a:r>
              <a:rPr lang="en-US" sz="1800" dirty="0"/>
              <a:t>It has item policy "1 minute loan with overdue fine"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0C540-00B0-BA33-3730-4207A29A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592"/>
            <a:ext cx="9144000" cy="22623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72B173-70D6-2386-5FE5-970B07CBDCB8}"/>
              </a:ext>
            </a:extLst>
          </p:cNvPr>
          <p:cNvSpPr/>
          <p:nvPr/>
        </p:nvSpPr>
        <p:spPr>
          <a:xfrm>
            <a:off x="3851920" y="3075806"/>
            <a:ext cx="23042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D2005-7E6A-BBA6-1BAD-9BDAB0BA8D0A}"/>
              </a:ext>
            </a:extLst>
          </p:cNvPr>
          <p:cNvSpPr/>
          <p:nvPr/>
        </p:nvSpPr>
        <p:spPr>
          <a:xfrm>
            <a:off x="971600" y="2643758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047615-AFF3-97CD-4196-643C0C1A5713}"/>
              </a:ext>
            </a:extLst>
          </p:cNvPr>
          <p:cNvSpPr/>
          <p:nvPr/>
        </p:nvSpPr>
        <p:spPr>
          <a:xfrm>
            <a:off x="971600" y="3898630"/>
            <a:ext cx="1512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6A07A-571C-A0E5-45A7-AFAD1BA8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0058"/>
            <a:ext cx="9144000" cy="11198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1119804"/>
          </a:xfrm>
        </p:spPr>
        <p:txBody>
          <a:bodyPr>
            <a:normAutofit/>
          </a:bodyPr>
          <a:lstStyle/>
          <a:p>
            <a:r>
              <a:rPr lang="en-US" sz="1800" dirty="0"/>
              <a:t>We loan this item to patron Aaron Hacohen.</a:t>
            </a:r>
          </a:p>
          <a:p>
            <a:r>
              <a:rPr lang="en-US" sz="1800" dirty="0"/>
              <a:t>It is loaned Feb. 03 at 18:21 and has a Due Date of Feb. 03 at 18:22.</a:t>
            </a:r>
          </a:p>
          <a:p>
            <a:r>
              <a:rPr lang="en-US" sz="1800" dirty="0"/>
              <a:t>It is correctly loaned for a period of 1 minute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A193F-803C-ACC7-3CB5-D1FF92D3587B}"/>
              </a:ext>
            </a:extLst>
          </p:cNvPr>
          <p:cNvSpPr/>
          <p:nvPr/>
        </p:nvSpPr>
        <p:spPr>
          <a:xfrm>
            <a:off x="2483768" y="3019960"/>
            <a:ext cx="1080120" cy="454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C88E1-E6ED-8D0E-42D9-A1F1E73F7060}"/>
              </a:ext>
            </a:extLst>
          </p:cNvPr>
          <p:cNvSpPr txBox="1"/>
          <p:nvPr/>
        </p:nvSpPr>
        <p:spPr>
          <a:xfrm>
            <a:off x="3851920" y="3939902"/>
            <a:ext cx="100811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 fine yet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A39DC2-A902-30D6-A21C-3F8296FC17B9}"/>
              </a:ext>
            </a:extLst>
          </p:cNvPr>
          <p:cNvCxnSpPr>
            <a:stCxn id="7" idx="0"/>
          </p:cNvCxnSpPr>
          <p:nvPr/>
        </p:nvCxnSpPr>
        <p:spPr>
          <a:xfrm flipV="1">
            <a:off x="4355976" y="3291830"/>
            <a:ext cx="28803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09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7D2152-7A23-8C5C-9A16-E89DE5A87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572"/>
            <a:ext cx="9144000" cy="27843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1800" dirty="0"/>
              <a:t>Let's look at the Loan History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A193F-803C-ACC7-3CB5-D1FF92D3587B}"/>
              </a:ext>
            </a:extLst>
          </p:cNvPr>
          <p:cNvSpPr/>
          <p:nvPr/>
        </p:nvSpPr>
        <p:spPr>
          <a:xfrm>
            <a:off x="8172400" y="2489400"/>
            <a:ext cx="720080" cy="227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4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C7E0E-1BAA-9AE3-D79B-429E0A5C3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868"/>
            <a:ext cx="9144000" cy="1189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1800" dirty="0"/>
              <a:t>Let's look at the Loan History.</a:t>
            </a:r>
          </a:p>
          <a:p>
            <a:r>
              <a:rPr lang="en-US" sz="1800" dirty="0"/>
              <a:t>Loaned at 18:21 and Due at 18:22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A193F-803C-ACC7-3CB5-D1FF92D3587B}"/>
              </a:ext>
            </a:extLst>
          </p:cNvPr>
          <p:cNvSpPr/>
          <p:nvPr/>
        </p:nvSpPr>
        <p:spPr>
          <a:xfrm>
            <a:off x="251520" y="2851743"/>
            <a:ext cx="936104" cy="276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BC7FA-1951-F943-6B37-A32CA731BC93}"/>
              </a:ext>
            </a:extLst>
          </p:cNvPr>
          <p:cNvSpPr/>
          <p:nvPr/>
        </p:nvSpPr>
        <p:spPr>
          <a:xfrm>
            <a:off x="2843808" y="2848294"/>
            <a:ext cx="936104" cy="276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9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 the example here we will make a loan policy of a "1 minute loan".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While in the "real world" there may not be situations of a "1 minute loan" we will be doing this for multiple reasons:</a:t>
            </a:r>
          </a:p>
          <a:p>
            <a:pPr lvl="1"/>
            <a:r>
              <a:rPr lang="en-US" sz="1800" dirty="0"/>
              <a:t>This will allow is to see what happens when the item is overdue without needing to wait for a more "standard" period of time.</a:t>
            </a:r>
          </a:p>
          <a:p>
            <a:pPr lvl="1"/>
            <a:r>
              <a:rPr lang="en-US" sz="1800" dirty="0"/>
              <a:t>This will allow us to see how fines are accrued when the item is overdue without needing to wait for a more "standard" period of time.</a:t>
            </a:r>
          </a:p>
          <a:p>
            <a:pPr lvl="1"/>
            <a:r>
              <a:rPr lang="en-US" sz="1800" dirty="0"/>
              <a:t>In any case the same flow here is used for other more "standard" periods of time such as "1 day" or "1 week".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9053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E67282-83A3-B167-ADDB-126C79D0A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186"/>
            <a:ext cx="9144000" cy="1121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435492"/>
          </a:xfrm>
        </p:spPr>
        <p:txBody>
          <a:bodyPr>
            <a:normAutofit/>
          </a:bodyPr>
          <a:lstStyle/>
          <a:p>
            <a:r>
              <a:rPr lang="en-US" sz="1800" dirty="0"/>
              <a:t>As the minutes go by the fine is accruing, it is already 8 units of currency.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A193F-803C-ACC7-3CB5-D1FF92D3587B}"/>
              </a:ext>
            </a:extLst>
          </p:cNvPr>
          <p:cNvSpPr/>
          <p:nvPr/>
        </p:nvSpPr>
        <p:spPr>
          <a:xfrm>
            <a:off x="4572000" y="2571750"/>
            <a:ext cx="648072" cy="454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1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FFEB1-8802-3477-494D-94593B02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3093"/>
            <a:ext cx="9144000" cy="986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016223"/>
          </a:xfrm>
        </p:spPr>
        <p:txBody>
          <a:bodyPr>
            <a:normAutofit/>
          </a:bodyPr>
          <a:lstStyle/>
          <a:p>
            <a:r>
              <a:rPr lang="en-US" sz="1800" dirty="0"/>
              <a:t>We return the item and see the return history.</a:t>
            </a:r>
          </a:p>
          <a:p>
            <a:r>
              <a:rPr lang="en-US" sz="1800" dirty="0"/>
              <a:t>It was Due at 18:</a:t>
            </a:r>
            <a:r>
              <a:rPr lang="en-US" sz="1800" b="1" dirty="0"/>
              <a:t>22</a:t>
            </a:r>
            <a:r>
              <a:rPr lang="en-US" sz="1800" dirty="0"/>
              <a:t> and returned at 18:</a:t>
            </a:r>
            <a:r>
              <a:rPr lang="en-US" sz="1800" b="1" dirty="0"/>
              <a:t>31</a:t>
            </a:r>
            <a:r>
              <a:rPr lang="en-US" sz="1800" dirty="0"/>
              <a:t>.</a:t>
            </a:r>
          </a:p>
          <a:p>
            <a:r>
              <a:rPr lang="en-US" sz="1800" dirty="0"/>
              <a:t>It therefore has a fine of 10:00 units of currency</a:t>
            </a:r>
          </a:p>
          <a:p>
            <a:r>
              <a:rPr lang="en-US" sz="1800" dirty="0"/>
              <a:t>Note that the calculation is not "31-22" which equals 9, because "22" is also part of the overdue time, thus it is "10". (there are 10 overdue minutes: 22, 23, 24, 25, 26, 27, 28, 29, 30, 31)</a:t>
            </a:r>
          </a:p>
          <a:p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AF03B-7AE6-B8F4-7AEF-1EACFD5DB584}"/>
              </a:ext>
            </a:extLst>
          </p:cNvPr>
          <p:cNvSpPr/>
          <p:nvPr/>
        </p:nvSpPr>
        <p:spPr>
          <a:xfrm>
            <a:off x="5220072" y="3518506"/>
            <a:ext cx="50405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42082-0EDA-C89C-95D5-A9FC0E14F1FF}"/>
              </a:ext>
            </a:extLst>
          </p:cNvPr>
          <p:cNvSpPr/>
          <p:nvPr/>
        </p:nvSpPr>
        <p:spPr>
          <a:xfrm>
            <a:off x="3059831" y="3518506"/>
            <a:ext cx="864097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24DD1-17FC-A085-00FD-85F5CF06A0DA}"/>
              </a:ext>
            </a:extLst>
          </p:cNvPr>
          <p:cNvSpPr/>
          <p:nvPr/>
        </p:nvSpPr>
        <p:spPr>
          <a:xfrm>
            <a:off x="2051719" y="3518506"/>
            <a:ext cx="864097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7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steps we will follow are: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Define an "advanced policy configuration" of type "Due </a:t>
            </a: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ate" called "1 minute loan"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Define an "advanced policy configuration" of type "Overdue Fine" called "1 minute Overdue Fine all minutes"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Make a Terms of Use of type "Loan" called "1 minute loan with fine on all minutes".  It will use "advanced policy configurations" made above of type "Due Date" and "Overdue Fine"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Create an Item Policy called "1 Minute Loan With Overdue Fine"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Make a fulfillment unit rule which uses the above terms of use "1 minute loan with fine on all minutes"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Test the fulfillment unit rule by loaning an item which has Item Policy called "1 Minute Loan With Overdue Fine", wait for it to be overdue, check the fines.</a:t>
            </a:r>
          </a:p>
        </p:txBody>
      </p:sp>
    </p:spTree>
    <p:extLst>
      <p:ext uri="{BB962C8B-B14F-4D97-AF65-F5344CB8AC3E}">
        <p14:creationId xmlns:p14="http://schemas.microsoft.com/office/powerpoint/2010/main" val="165637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1</a:t>
            </a:r>
          </a:p>
        </p:txBody>
      </p:sp>
    </p:spTree>
    <p:extLst>
      <p:ext uri="{BB962C8B-B14F-4D97-AF65-F5344CB8AC3E}">
        <p14:creationId xmlns:p14="http://schemas.microsoft.com/office/powerpoint/2010/main" val="376608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Step 1: Define an "advanced policy configuration" of type "Due Date" called "1 minute loan"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is done at "Configuration &gt; Fulfillment &gt; Physical Fulfillment &gt; Advanced Policy Configuration &gt; Add Fulfillment Policy &gt; Choose Type 'Due Date' &gt; Click 'Next'".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receive the "Policy Details" page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133841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92E2F1-B162-FE9A-D7C1-2AC6F30B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909637"/>
            <a:ext cx="7439025" cy="3324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D644-AE8C-805A-FFDF-36889D351548}"/>
              </a:ext>
            </a:extLst>
          </p:cNvPr>
          <p:cNvSpPr/>
          <p:nvPr/>
        </p:nvSpPr>
        <p:spPr>
          <a:xfrm>
            <a:off x="2123728" y="1563638"/>
            <a:ext cx="1728192" cy="224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2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1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will fill in the Policy Details as follows: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6E7EE-0B5B-D6C9-6E2D-63558BB8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91630"/>
            <a:ext cx="5870227" cy="2984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2D792C-197B-F336-B834-AD425C6C40BE}"/>
              </a:ext>
            </a:extLst>
          </p:cNvPr>
          <p:cNvSpPr txBox="1"/>
          <p:nvPr/>
        </p:nvSpPr>
        <p:spPr>
          <a:xfrm>
            <a:off x="5004048" y="2488620"/>
            <a:ext cx="331236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have chosen Value Type "Non Fixed" with a value of "1" Unit of Measurement and the Unit of Measurement is "Minute"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3E197-1EE5-E20E-8098-E30E38269BE4}"/>
              </a:ext>
            </a:extLst>
          </p:cNvPr>
          <p:cNvSpPr/>
          <p:nvPr/>
        </p:nvSpPr>
        <p:spPr>
          <a:xfrm>
            <a:off x="2028668" y="3170866"/>
            <a:ext cx="2664296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18650-A99C-4D68-BD38-B1880FC1485E}"/>
              </a:ext>
            </a:extLst>
          </p:cNvPr>
          <p:cNvSpPr txBox="1"/>
          <p:nvPr/>
        </p:nvSpPr>
        <p:spPr>
          <a:xfrm>
            <a:off x="5004048" y="3561278"/>
            <a:ext cx="331236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Value type "Fixed" is used if we want to choose a fixed date based on an event in the Institution Calendar.</a:t>
            </a:r>
          </a:p>
        </p:txBody>
      </p:sp>
    </p:spTree>
    <p:extLst>
      <p:ext uri="{BB962C8B-B14F-4D97-AF65-F5344CB8AC3E}">
        <p14:creationId xmlns:p14="http://schemas.microsoft.com/office/powerpoint/2010/main" val="124734410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8481</TotalTime>
  <Words>1528</Words>
  <Application>Microsoft Office PowerPoint</Application>
  <PresentationFormat>On-screen Show (16:9)</PresentationFormat>
  <Paragraphs>118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IGeLU_2016_16X9 (1)</vt:lpstr>
      <vt:lpstr>How to define a fulfillment unit rule for a specific time period loan with an Overdue Fine</vt:lpstr>
      <vt:lpstr>PowerPoint Presentation</vt:lpstr>
      <vt:lpstr>Introduction</vt:lpstr>
      <vt:lpstr>Introduction</vt:lpstr>
      <vt:lpstr>Introduction</vt:lpstr>
      <vt:lpstr>The configuration - step 1</vt:lpstr>
      <vt:lpstr>The configuration - step 1</vt:lpstr>
      <vt:lpstr>The configuration - step 1</vt:lpstr>
      <vt:lpstr>The configuration - step 1</vt:lpstr>
      <vt:lpstr>The configuration - step 1</vt:lpstr>
      <vt:lpstr>The configuration - step 2</vt:lpstr>
      <vt:lpstr>The configuration - step 2</vt:lpstr>
      <vt:lpstr>The configuration - step 2</vt:lpstr>
      <vt:lpstr>The configuration - step 2</vt:lpstr>
      <vt:lpstr>The configuration - step 2</vt:lpstr>
      <vt:lpstr>The configuration - step 3</vt:lpstr>
      <vt:lpstr>The configuration - step 3</vt:lpstr>
      <vt:lpstr>The configuration - step 3</vt:lpstr>
      <vt:lpstr>The configuration - step 3</vt:lpstr>
      <vt:lpstr>The configuration - step 3</vt:lpstr>
      <vt:lpstr>The configuration - step 3</vt:lpstr>
      <vt:lpstr>The configuration - step 4</vt:lpstr>
      <vt:lpstr>The configuration - step 4</vt:lpstr>
      <vt:lpstr>The configuration - step 4</vt:lpstr>
      <vt:lpstr>The configuration - step 4</vt:lpstr>
      <vt:lpstr>The configuration - step 4</vt:lpstr>
      <vt:lpstr>The configuration - step 5</vt:lpstr>
      <vt:lpstr>The configuration - step 5</vt:lpstr>
      <vt:lpstr>The configuration - step 5</vt:lpstr>
      <vt:lpstr>The configuration - step 5</vt:lpstr>
      <vt:lpstr>The configuration - step 5</vt:lpstr>
      <vt:lpstr>The configuration - step 5</vt:lpstr>
      <vt:lpstr>The configuration - step 5</vt:lpstr>
      <vt:lpstr>The configuration - step 5</vt:lpstr>
      <vt:lpstr>Test the Fulfillment Unit rule</vt:lpstr>
      <vt:lpstr>Test the Fulfillment Unit rule</vt:lpstr>
      <vt:lpstr>Test the Fulfillment Unit rule</vt:lpstr>
      <vt:lpstr>Test the Fulfillment Unit rule</vt:lpstr>
      <vt:lpstr>Test the Fulfillment Unit rule</vt:lpstr>
      <vt:lpstr>Test the Fulfillment Unit rule</vt:lpstr>
      <vt:lpstr>Test the Fulfillment Unit rule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48</cp:revision>
  <dcterms:created xsi:type="dcterms:W3CDTF">2021-11-30T14:32:13Z</dcterms:created>
  <dcterms:modified xsi:type="dcterms:W3CDTF">2025-01-26T09:16:04Z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